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4"/>
    <a:srgbClr val="003F80"/>
    <a:srgbClr val="898989"/>
    <a:srgbClr val="003E7F"/>
    <a:srgbClr val="000000"/>
    <a:srgbClr val="0091C9"/>
    <a:srgbClr val="CC3538"/>
    <a:srgbClr val="168E60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7274A-DB37-4FFF-A5A0-7D01DB6CF43C}" v="2" dt="2021-05-03T16:14:57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First Priority (First 14 days of grant awards) –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 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90% or greater 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gross revenue loss between April 2020 through December 2020 due to the COVID-19 pandemic.</a:t>
            </a:r>
          </a:p>
          <a:p>
            <a:endParaRPr lang="en-US" b="0" i="0">
              <a:solidFill>
                <a:srgbClr val="1B1E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Second Priority (Next 14 days of grant awards)-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 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70% or greater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 gross revenue loss between April 2020 through December 2020 due to the COVID-19 pandemic.</a:t>
            </a:r>
          </a:p>
          <a:p>
            <a:endParaRPr lang="en-US" b="0" i="0">
              <a:solidFill>
                <a:srgbClr val="1B1E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Third Priority (Beginning 28 days after first and second priority awards are made) –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 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25% or greater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 earned revenue loss between one quarter of 2019 and the corresponding quarter of 2020.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1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First Priority (First 14 days of grant awards) –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 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90% or greater 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gross revenue loss between April 2020 through December 2020 due to the COVID-19 pandemic.</a:t>
            </a:r>
          </a:p>
          <a:p>
            <a:endParaRPr lang="en-US" b="0" i="0">
              <a:solidFill>
                <a:srgbClr val="1B1E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Second Priority (Next 14 days of grant awards)-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 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70% or greater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 gross revenue loss between April 2020 through December 2020 due to the COVID-19 pandemic.</a:t>
            </a:r>
          </a:p>
          <a:p>
            <a:endParaRPr lang="en-US" b="0" i="0">
              <a:solidFill>
                <a:srgbClr val="1B1E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Third Priority (Beginning 28 days after first and second priority awards are made) –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 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25% or greater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 earned revenue loss between one quarter of 2019 and the corresponding quarter of 2020.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6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First Priority (First 14 days of grant awards) –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 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90% or greater 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gross revenue loss between April 2020 through December 2020 due to the COVID-19 pandemic.</a:t>
            </a:r>
          </a:p>
          <a:p>
            <a:endParaRPr lang="en-US" b="0" i="0">
              <a:solidFill>
                <a:srgbClr val="1B1E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Second Priority (Next 14 days of grant awards)-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 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70% or greater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 gross revenue loss between April 2020 through December 2020 due to the COVID-19 pandemic.</a:t>
            </a:r>
          </a:p>
          <a:p>
            <a:endParaRPr lang="en-US" b="0" i="0">
              <a:solidFill>
                <a:srgbClr val="1B1E29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Third Priority (Beginning 28 days after first and second priority awards are made) – </a:t>
            </a:r>
          </a:p>
          <a:p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Entities that suffered a </a:t>
            </a:r>
            <a:r>
              <a:rPr lang="en-US" b="1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25% or greater</a:t>
            </a:r>
            <a:r>
              <a:rPr lang="en-US" b="0" i="0">
                <a:solidFill>
                  <a:srgbClr val="1B1E29"/>
                </a:solidFill>
                <a:effectLst/>
                <a:latin typeface="Source Sans Pro" panose="020B0503030403020204" pitchFamily="34" charset="0"/>
              </a:rPr>
              <a:t> earned revenue loss between one quarter of 2019 and the corresponding quarter of 2020.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A Logo Slide">
    <p:bg>
      <p:bgPr>
        <a:solidFill>
          <a:srgbClr val="003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065"/>
          <a:stretch/>
        </p:blipFill>
        <p:spPr>
          <a:xfrm>
            <a:off x="4425387" y="1606513"/>
            <a:ext cx="3341226" cy="26948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5AF672-AB1A-4FAA-A544-8D76025A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err="1"/>
              <a:t>MaTestster</a:t>
            </a:r>
            <a:r>
              <a:rPr lang="en-US"/>
              <a:t>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May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May 5,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May 5,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May 5,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May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May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 - Screen Only">
    <p:bg>
      <p:bgPr>
        <a:solidFill>
          <a:srgbClr val="007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May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May 5, 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17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/>
          <p:cNvGrpSpPr/>
          <p:nvPr userDrawn="1"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 descr="&quot;&quot;"/>
          <p:cNvSpPr/>
          <p:nvPr userDrawn="1"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448922"/>
            <a:ext cx="356632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May 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AA5C-E72D-44C1-BEDE-85FC1B16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4789"/>
            <a:ext cx="10515600" cy="19261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ea typeface="Source Sans Pro"/>
              </a:rPr>
              <a:t>U.S.</a:t>
            </a:r>
            <a:r>
              <a:rPr lang="en-US" baseline="0" dirty="0">
                <a:solidFill>
                  <a:schemeClr val="bg1"/>
                </a:solidFill>
                <a:latin typeface="+mj-lt"/>
                <a:ea typeface="Source Sans Pro"/>
              </a:rPr>
              <a:t> Small Business</a:t>
            </a:r>
            <a:br>
              <a:rPr lang="en-US" baseline="0" dirty="0">
                <a:latin typeface="+mj-lt"/>
              </a:rPr>
            </a:br>
            <a:r>
              <a:rPr lang="en-US" baseline="0" dirty="0">
                <a:solidFill>
                  <a:schemeClr val="bg1"/>
                </a:solidFill>
                <a:latin typeface="+mj-lt"/>
                <a:ea typeface="Source Sans Pro"/>
              </a:rPr>
              <a:t>Administration</a:t>
            </a:r>
            <a:br>
              <a:rPr lang="en-US" baseline="0" dirty="0">
                <a:latin typeface="+mj-lt"/>
              </a:rPr>
            </a:br>
            <a:r>
              <a:rPr lang="en-US" baseline="0" dirty="0">
                <a:solidFill>
                  <a:schemeClr val="bg1"/>
                </a:solidFill>
                <a:latin typeface="+mj-lt"/>
                <a:ea typeface="Source Sans Pro"/>
              </a:rPr>
              <a:t>Shuttered Venues Daily Report</a:t>
            </a:r>
            <a:br>
              <a:rPr lang="en-US" baseline="0" dirty="0">
                <a:latin typeface="+mj-lt"/>
              </a:rPr>
            </a:br>
            <a:r>
              <a:rPr lang="en-US" baseline="0" dirty="0">
                <a:solidFill>
                  <a:schemeClr val="bg1"/>
                </a:solidFill>
                <a:latin typeface="+mj-lt"/>
                <a:ea typeface="Source Sans Pro"/>
              </a:rPr>
              <a:t>as of 12</a:t>
            </a:r>
            <a:r>
              <a:rPr lang="en-US" dirty="0">
                <a:solidFill>
                  <a:schemeClr val="bg1"/>
                </a:solidFill>
                <a:latin typeface="+mj-lt"/>
                <a:ea typeface="Source Sans Pro"/>
              </a:rPr>
              <a:t>:00 pm</a:t>
            </a:r>
            <a:r>
              <a:rPr lang="en-US" baseline="0" dirty="0">
                <a:solidFill>
                  <a:schemeClr val="bg1"/>
                </a:solidFill>
                <a:latin typeface="+mj-lt"/>
                <a:ea typeface="Source Sans Pro"/>
              </a:rPr>
              <a:t> ET May </a:t>
            </a:r>
            <a:r>
              <a:rPr lang="en-US" dirty="0">
                <a:solidFill>
                  <a:schemeClr val="bg1"/>
                </a:solidFill>
                <a:latin typeface="+mj-lt"/>
                <a:ea typeface="Source Sans Pro"/>
              </a:rPr>
              <a:t>3</a:t>
            </a:r>
            <a:r>
              <a:rPr lang="en-US" baseline="0" dirty="0">
                <a:solidFill>
                  <a:schemeClr val="bg1"/>
                </a:solidFill>
                <a:latin typeface="+mj-lt"/>
                <a:ea typeface="Source Sans Pro"/>
              </a:rPr>
              <a:t>, 2021</a:t>
            </a:r>
            <a:r>
              <a:rPr lang="en-US" dirty="0">
                <a:solidFill>
                  <a:schemeClr val="bg1"/>
                </a:solidFill>
                <a:latin typeface="+mj-lt"/>
                <a:ea typeface="Source Sans Pro"/>
              </a:rPr>
              <a:t> 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42C0-CAE4-4AD2-B76F-7BB72812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Applications Received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6383-C204-47FB-81CD-681BDBAB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6DBFED-0392-445C-A60F-BA4F4EDE403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30479" y="4924539"/>
            <a:ext cx="10515600" cy="18633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22,538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b="0" dirty="0">
                <a:latin typeface="Source Sans Pro"/>
                <a:ea typeface="Source Sans Pro"/>
              </a:rPr>
              <a:t>Total </a:t>
            </a:r>
            <a:endParaRPr lang="en-US" b="0" dirty="0"/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12,238 </a:t>
            </a:r>
            <a:r>
              <a:rPr lang="en-US" b="0" dirty="0">
                <a:latin typeface="Source Sans Pro"/>
                <a:ea typeface="Source Sans Pro"/>
              </a:rPr>
              <a:t>Started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10,300 </a:t>
            </a:r>
            <a:r>
              <a:rPr lang="en-US" b="0" dirty="0">
                <a:latin typeface="Source Sans Pro"/>
                <a:ea typeface="Source Sans Pro"/>
              </a:rPr>
              <a:t>Submitted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3949F-9D69-46AB-B501-15FE491D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68" y="1580526"/>
            <a:ext cx="8888421" cy="23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42C0-CAE4-4AD2-B76F-7BB72812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ource Sans Pro"/>
                <a:ea typeface="Source Sans Pro"/>
              </a:rPr>
              <a:t> Breakdown by Priority Periods of Applications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6383-C204-47FB-81CD-681BDBAB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</a:t>
            </a:fld>
            <a:endParaRPr lang="en-US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DB7F0ECB-F172-49BF-A496-869542A644EC}"/>
              </a:ext>
            </a:extLst>
          </p:cNvPr>
          <p:cNvSpPr txBox="1">
            <a:spLocks/>
          </p:cNvSpPr>
          <p:nvPr/>
        </p:nvSpPr>
        <p:spPr>
          <a:xfrm>
            <a:off x="838200" y="5067528"/>
            <a:ext cx="10515600" cy="1863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100" b="1" kern="1200">
                <a:solidFill>
                  <a:srgbClr val="89898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4,041   </a:t>
            </a:r>
            <a:r>
              <a:rPr lang="en-US" b="0" dirty="0">
                <a:latin typeface="Source Sans Pro"/>
                <a:ea typeface="Source Sans Pro"/>
              </a:rPr>
              <a:t>First Priority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2,304 </a:t>
            </a:r>
            <a:r>
              <a:rPr lang="en-US" b="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en-US" b="0" dirty="0">
                <a:latin typeface="Source Sans Pro"/>
                <a:ea typeface="Source Sans Pro"/>
              </a:rPr>
              <a:t>Second Priority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3,955  </a:t>
            </a:r>
            <a:r>
              <a:rPr lang="en-US" b="0" dirty="0">
                <a:latin typeface="Source Sans Pro"/>
                <a:ea typeface="Source Sans Pro"/>
              </a:rPr>
              <a:t>Third Priority*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5C1600E-137B-4183-94EA-22F0B362EC20}"/>
              </a:ext>
            </a:extLst>
          </p:cNvPr>
          <p:cNvSpPr txBox="1">
            <a:spLocks/>
          </p:cNvSpPr>
          <p:nvPr/>
        </p:nvSpPr>
        <p:spPr>
          <a:xfrm>
            <a:off x="172846" y="6310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*See notes for priority definitions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FB3DC-2ECF-42A8-8F55-A34E42155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0"/>
          <a:stretch/>
        </p:blipFill>
        <p:spPr>
          <a:xfrm>
            <a:off x="2246532" y="1510301"/>
            <a:ext cx="8333013" cy="32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42C0-CAE4-4AD2-B76F-7BB72812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Breakdown by Venue Types of Applications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6383-C204-47FB-81CD-681BDBAB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6DBFED-0392-445C-A60F-BA4F4EDE403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4559399"/>
            <a:ext cx="5690870" cy="18633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2,389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b="0" dirty="0">
                <a:latin typeface="Source Sans Pro"/>
                <a:ea typeface="Source Sans Pro"/>
              </a:rPr>
              <a:t>Live performing arts organization operator </a:t>
            </a:r>
            <a:endParaRPr lang="en-US" b="0" dirty="0"/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4,227 </a:t>
            </a:r>
            <a:r>
              <a:rPr lang="en-US" b="0" dirty="0">
                <a:latin typeface="Source Sans Pro"/>
                <a:ea typeface="Source Sans Pro"/>
              </a:rPr>
              <a:t>Live venue operator or promoter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1,362 </a:t>
            </a:r>
            <a:r>
              <a:rPr lang="en-US" b="0" dirty="0">
                <a:latin typeface="Source Sans Pro"/>
                <a:ea typeface="Source Sans Pro"/>
              </a:rPr>
              <a:t>Motion picture theater operator</a:t>
            </a:r>
          </a:p>
          <a:p>
            <a:endParaRPr lang="en-US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4379C3F0-60CD-4A55-9991-0ABBA25B417D}"/>
              </a:ext>
            </a:extLst>
          </p:cNvPr>
          <p:cNvSpPr txBox="1">
            <a:spLocks/>
          </p:cNvSpPr>
          <p:nvPr/>
        </p:nvSpPr>
        <p:spPr>
          <a:xfrm>
            <a:off x="5662931" y="4556323"/>
            <a:ext cx="5690869" cy="1863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100" b="1" kern="1200">
                <a:solidFill>
                  <a:srgbClr val="89898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522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b="0" dirty="0">
                <a:latin typeface="Source Sans Pro"/>
                <a:ea typeface="Source Sans Pro"/>
              </a:rPr>
              <a:t>Museum Operators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1,135 </a:t>
            </a:r>
            <a:r>
              <a:rPr lang="en-US" b="0" dirty="0">
                <a:latin typeface="Source Sans Pro"/>
                <a:ea typeface="Source Sans Pro"/>
              </a:rPr>
              <a:t>Talent Representatives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665 </a:t>
            </a:r>
            <a:r>
              <a:rPr lang="en-US" b="0" dirty="0">
                <a:latin typeface="Source Sans Pro"/>
                <a:ea typeface="Source Sans Pro"/>
              </a:rPr>
              <a:t>Theatrical Producers </a:t>
            </a:r>
            <a:endParaRPr lang="en-US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A3436-650E-4105-A863-3AB7E26B6244}"/>
              </a:ext>
            </a:extLst>
          </p:cNvPr>
          <p:cNvSpPr txBox="1"/>
          <p:nvPr/>
        </p:nvSpPr>
        <p:spPr>
          <a:xfrm>
            <a:off x="7685422" y="1095001"/>
            <a:ext cx="2158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Applicant Venue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E5B6C-1333-4AF8-8C7A-85A6F5F4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"/>
          <a:stretch/>
        </p:blipFill>
        <p:spPr>
          <a:xfrm>
            <a:off x="2150884" y="1348883"/>
            <a:ext cx="7890232" cy="3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0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42C0-CAE4-4AD2-B76F-7BB72812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530650"/>
            <a:ext cx="11528988" cy="726650"/>
          </a:xfrm>
        </p:spPr>
        <p:txBody>
          <a:bodyPr>
            <a:normAutofit fontScale="90000"/>
          </a:bodyPr>
          <a:lstStyle/>
          <a:p>
            <a:r>
              <a:rPr lang="en-US"/>
              <a:t>Total Requested Funding (Proposed &amp; Adjusted) by Priority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6383-C204-47FB-81CD-681BDBAB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6DBFED-0392-445C-A60F-BA4F4EDE403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232535" y="4648200"/>
            <a:ext cx="4511040" cy="16791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PROPOSED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$10,874,936,794.69   </a:t>
            </a:r>
            <a:r>
              <a:rPr lang="en-US" b="0" dirty="0">
                <a:latin typeface="Source Sans Pro"/>
                <a:ea typeface="Source Sans Pro"/>
              </a:rPr>
              <a:t>Total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$4,998,773,357.50   </a:t>
            </a:r>
            <a:r>
              <a:rPr lang="en-US" b="0" dirty="0">
                <a:latin typeface="Source Sans Pro"/>
                <a:ea typeface="Source Sans Pro"/>
              </a:rPr>
              <a:t>First Priority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$2,404,310,439.05   </a:t>
            </a:r>
            <a:r>
              <a:rPr lang="en-US" b="0" dirty="0">
                <a:latin typeface="Source Sans Pro"/>
                <a:ea typeface="Source Sans Pro"/>
              </a:rPr>
              <a:t>Second Priority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$3,471,852,998.14   </a:t>
            </a:r>
            <a:r>
              <a:rPr lang="en-US" b="0" dirty="0">
                <a:latin typeface="Source Sans Pro"/>
                <a:ea typeface="Source Sans Pro"/>
              </a:rPr>
              <a:t>Third Priority</a:t>
            </a:r>
            <a:endParaRPr lang="en-US" dirty="0">
              <a:latin typeface="Source Sans Pro"/>
              <a:ea typeface="Source Sans Pro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E8C8BF8-4778-4B0E-9ED9-AFB48CE81D29}"/>
              </a:ext>
            </a:extLst>
          </p:cNvPr>
          <p:cNvSpPr txBox="1">
            <a:spLocks/>
          </p:cNvSpPr>
          <p:nvPr/>
        </p:nvSpPr>
        <p:spPr>
          <a:xfrm>
            <a:off x="6448425" y="4648200"/>
            <a:ext cx="4511040" cy="167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100" b="1" kern="1200">
                <a:solidFill>
                  <a:srgbClr val="89898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ADJUSTED (subtract post 12-27-20 PPP)</a:t>
            </a: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$9,953,899,713.43   </a:t>
            </a:r>
            <a:r>
              <a:rPr lang="en-US" b="0" dirty="0">
                <a:latin typeface="Source Sans Pro"/>
                <a:ea typeface="Source Sans Pro"/>
              </a:rPr>
              <a:t>Total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$4,809,051,663.83   </a:t>
            </a:r>
            <a:r>
              <a:rPr lang="en-US" b="0" dirty="0">
                <a:latin typeface="Source Sans Pro"/>
                <a:ea typeface="Source Sans Pro"/>
              </a:rPr>
              <a:t>First Priority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$2,240,891,379.17   </a:t>
            </a:r>
            <a:r>
              <a:rPr lang="en-US" b="0" dirty="0">
                <a:latin typeface="Source Sans Pro"/>
                <a:ea typeface="Source Sans Pro"/>
              </a:rPr>
              <a:t>Second Priority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$2,903,956,670.43   </a:t>
            </a:r>
            <a:r>
              <a:rPr lang="en-US" b="0" dirty="0">
                <a:latin typeface="Source Sans Pro"/>
                <a:ea typeface="Source Sans Pro"/>
              </a:rPr>
              <a:t>Third Priority*</a:t>
            </a:r>
            <a:endParaRPr lang="en-US" dirty="0">
              <a:latin typeface="Source Sans Pro"/>
              <a:ea typeface="Source Sans Pro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5C93543-FC62-498D-9E9C-B43BC10E4DC7}"/>
              </a:ext>
            </a:extLst>
          </p:cNvPr>
          <p:cNvSpPr txBox="1">
            <a:spLocks/>
          </p:cNvSpPr>
          <p:nvPr/>
        </p:nvSpPr>
        <p:spPr>
          <a:xfrm>
            <a:off x="55867" y="6327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*See notes for priority definitions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D232F-3CF0-4E34-ABA4-7F62AF61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56" y="1082147"/>
            <a:ext cx="8070137" cy="34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0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42C0-CAE4-4AD2-B76F-7BB72812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530650"/>
            <a:ext cx="11528988" cy="7266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Source Sans Pro"/>
                <a:ea typeface="Source Sans Pro"/>
              </a:rPr>
              <a:t>Applicants &amp; Dollar Value that qualify for SVOG Small Business Set-Aside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6383-C204-47FB-81CD-681BDBAB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6DBFED-0392-445C-A60F-BA4F4EDE403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12376" y="4897205"/>
            <a:ext cx="4857481" cy="10035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Proposed Total</a:t>
            </a:r>
          </a:p>
          <a:p>
            <a:r>
              <a:rPr lang="en-US" dirty="0">
                <a:solidFill>
                  <a:schemeClr val="tx2"/>
                </a:solidFill>
              </a:rPr>
              <a:t>$10,874,936,794.69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E8C8BF8-4778-4B0E-9ED9-AFB48CE81D29}"/>
              </a:ext>
            </a:extLst>
          </p:cNvPr>
          <p:cNvSpPr txBox="1">
            <a:spLocks/>
          </p:cNvSpPr>
          <p:nvPr/>
        </p:nvSpPr>
        <p:spPr>
          <a:xfrm>
            <a:off x="6801153" y="4883809"/>
            <a:ext cx="5004060" cy="1287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100" b="1" kern="1200">
                <a:solidFill>
                  <a:srgbClr val="89898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ADJUSTED (subtract post 12-27-20 PPP)</a:t>
            </a:r>
          </a:p>
          <a:p>
            <a:r>
              <a:rPr lang="en-US">
                <a:solidFill>
                  <a:schemeClr val="tx2"/>
                </a:solidFill>
              </a:rPr>
              <a:t>$9,953,899,713.43</a:t>
            </a:r>
            <a:endParaRPr lang="en-US" dirty="0">
              <a:latin typeface="Source Sans Pro"/>
              <a:ea typeface="Source Sans Pro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5C93543-FC62-498D-9E9C-B43BC10E4DC7}"/>
              </a:ext>
            </a:extLst>
          </p:cNvPr>
          <p:cNvSpPr txBox="1">
            <a:spLocks/>
          </p:cNvSpPr>
          <p:nvPr/>
        </p:nvSpPr>
        <p:spPr>
          <a:xfrm>
            <a:off x="55867" y="6327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*See notes for priority definitions 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892D1A22-5F71-4B00-A74F-F0BE0BA6BB2B}"/>
              </a:ext>
            </a:extLst>
          </p:cNvPr>
          <p:cNvSpPr txBox="1">
            <a:spLocks/>
          </p:cNvSpPr>
          <p:nvPr/>
        </p:nvSpPr>
        <p:spPr>
          <a:xfrm>
            <a:off x="0" y="4914185"/>
            <a:ext cx="3743333" cy="1003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100" b="1" kern="1200">
                <a:solidFill>
                  <a:srgbClr val="898989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Source Sans Pro"/>
                <a:ea typeface="Source Sans Pro"/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Total Applications</a:t>
            </a:r>
          </a:p>
          <a:p>
            <a:r>
              <a:rPr lang="en-US" dirty="0">
                <a:solidFill>
                  <a:schemeClr val="tx2"/>
                </a:solidFill>
              </a:rPr>
              <a:t>9,288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B4ABB-F849-4423-BE26-5C7700AD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71" y="1408708"/>
            <a:ext cx="7817563" cy="33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 PPT Template 16 9 NEW LOGO.potx" id="{79D6B909-8513-466B-9F52-EE9FC5D8C19E}" vid="{F731198C-E7EC-4C2C-836D-1EE1FDCB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F6B02A161001489F5D3FA1A4914A3E" ma:contentTypeVersion="9" ma:contentTypeDescription="Create a new document." ma:contentTypeScope="" ma:versionID="00855dbd49cd4432437ea632b63f1f4e">
  <xsd:schema xmlns:xsd="http://www.w3.org/2001/XMLSchema" xmlns:xs="http://www.w3.org/2001/XMLSchema" xmlns:p="http://schemas.microsoft.com/office/2006/metadata/properties" xmlns:ns2="266fbf60-6b73-44aa-a368-dd271d0a6064" xmlns:ns3="d9b3846f-bcef-4a77-9b57-ae12bec1ab14" targetNamespace="http://schemas.microsoft.com/office/2006/metadata/properties" ma:root="true" ma:fieldsID="40c446625018c2b69b30b341a6b6df7a" ns2:_="" ns3:_="">
    <xsd:import namespace="266fbf60-6b73-44aa-a368-dd271d0a6064"/>
    <xsd:import namespace="d9b3846f-bcef-4a77-9b57-ae12bec1ab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fbf60-6b73-44aa-a368-dd271d0a6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46f-bcef-4a77-9b57-ae12bec1a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42CE60-8E2F-4625-A4F1-0AC00B60E430}">
  <ds:schemaRefs>
    <ds:schemaRef ds:uri="http://schemas.microsoft.com/office/2006/documentManagement/types"/>
    <ds:schemaRef ds:uri="http://purl.org/dc/elements/1.1/"/>
    <ds:schemaRef ds:uri="http://purl.org/dc/dcmitype/"/>
    <ds:schemaRef ds:uri="d9b3846f-bcef-4a77-9b57-ae12bec1ab14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66fbf60-6b73-44aa-a368-dd271d0a606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A7320B-353B-4FD5-BFD8-55131AFE817B}">
  <ds:schemaRefs>
    <ds:schemaRef ds:uri="266fbf60-6b73-44aa-a368-dd271d0a6064"/>
    <ds:schemaRef ds:uri="d9b3846f-bcef-4a77-9b57-ae12bec1ab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745873-4EEF-4939-BDD0-FA73F69A9B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 (16x9)</Template>
  <TotalTime>77</TotalTime>
  <Words>510</Words>
  <Application>Microsoft Macintosh PowerPoint</Application>
  <PresentationFormat>Widescreen</PresentationFormat>
  <Paragraphs>71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Source Sans Pro</vt:lpstr>
      <vt:lpstr>Office Theme</vt:lpstr>
      <vt:lpstr>U.S. Small Business Administration Shuttered Venues Daily Report as of 12:00 pm ET May 3, 2021 </vt:lpstr>
      <vt:lpstr>Total Applications Received </vt:lpstr>
      <vt:lpstr> Breakdown by Priority Periods of Applications Submitted</vt:lpstr>
      <vt:lpstr>Breakdown by Venue Types of Applications Submitted</vt:lpstr>
      <vt:lpstr>Total Requested Funding (Proposed &amp; Adjusted) by Priority Period</vt:lpstr>
      <vt:lpstr>Applicants &amp; Dollar Value that qualify for SVOG Small Business Set-Aside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Small Business Administration</dc:title>
  <dc:creator>Macolino, Allison E.</dc:creator>
  <cp:lastModifiedBy>ellen Lampert-Greaux</cp:lastModifiedBy>
  <cp:revision>5</cp:revision>
  <cp:lastPrinted>2018-02-13T00:27:10Z</cp:lastPrinted>
  <dcterms:created xsi:type="dcterms:W3CDTF">2021-04-27T12:20:04Z</dcterms:created>
  <dcterms:modified xsi:type="dcterms:W3CDTF">2021-05-05T20:08:41Z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0x010100B3F6B02A161001489F5D3FA1A4914A3E</vt:lpwstr>
  </property>
</Properties>
</file>